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68" r:id="rId4"/>
    <p:sldId id="258" r:id="rId5"/>
    <p:sldId id="256" r:id="rId6"/>
    <p:sldId id="266" r:id="rId7"/>
    <p:sldId id="267" r:id="rId8"/>
    <p:sldId id="260" r:id="rId9"/>
    <p:sldId id="262" r:id="rId10"/>
    <p:sldId id="263" r:id="rId11"/>
    <p:sldId id="270" r:id="rId12"/>
    <p:sldId id="271" r:id="rId13"/>
    <p:sldId id="272" r:id="rId14"/>
    <p:sldId id="25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CED"/>
    <a:srgbClr val="CC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36" autoAdjust="0"/>
    <p:restoredTop sz="94660"/>
  </p:normalViewPr>
  <p:slideViewPr>
    <p:cSldViewPr snapToGrid="0">
      <p:cViewPr varScale="1">
        <p:scale>
          <a:sx n="54" d="100"/>
          <a:sy n="54" d="100"/>
        </p:scale>
        <p:origin x="8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365C-6AE4-44CA-90D1-F726C7D513DD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ECD9-6E03-4EDA-B8D3-295D9B7D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5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365C-6AE4-44CA-90D1-F726C7D513DD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ECD9-6E03-4EDA-B8D3-295D9B7D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365C-6AE4-44CA-90D1-F726C7D513DD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ECD9-6E03-4EDA-B8D3-295D9B7D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7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365C-6AE4-44CA-90D1-F726C7D513DD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ECD9-6E03-4EDA-B8D3-295D9B7D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6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365C-6AE4-44CA-90D1-F726C7D513DD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ECD9-6E03-4EDA-B8D3-295D9B7D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4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365C-6AE4-44CA-90D1-F726C7D513DD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ECD9-6E03-4EDA-B8D3-295D9B7D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4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365C-6AE4-44CA-90D1-F726C7D513DD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ECD9-6E03-4EDA-B8D3-295D9B7D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3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365C-6AE4-44CA-90D1-F726C7D513DD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ECD9-6E03-4EDA-B8D3-295D9B7D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8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365C-6AE4-44CA-90D1-F726C7D513DD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ECD9-6E03-4EDA-B8D3-295D9B7D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4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365C-6AE4-44CA-90D1-F726C7D513DD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ECD9-6E03-4EDA-B8D3-295D9B7D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3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365C-6AE4-44CA-90D1-F726C7D513DD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ECD9-6E03-4EDA-B8D3-295D9B7D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5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365C-6AE4-44CA-90D1-F726C7D513DD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4ECD9-6E03-4EDA-B8D3-295D9B7D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8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Speech Strategies for Parents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AutoShape 4" descr="Image result for speech early intervention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static.wixstatic.com/media/6ce87f_b788e4d391334c5998f2c99cfc805f14~mv2.jpg/v1/fill/w_479,h_300,al_c,q_80,usm_0.66_1.00_0.01/6ce87f_b788e4d391334c5998f2c99cfc805f14~mv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Image result for speech early intervention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87" y="1431729"/>
            <a:ext cx="7672426" cy="5113068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0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392" y="391545"/>
            <a:ext cx="6096000" cy="612475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Wind-Up Toys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800" b="1" dirty="0" smtClean="0"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Toys that require HELP are great tools! 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800" dirty="0" smtClean="0"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wonderful opportunity to model “</a:t>
            </a:r>
            <a:r>
              <a:rPr lang="en-US" sz="280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,” “</a:t>
            </a:r>
            <a:r>
              <a:rPr lang="en-US" sz="280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,” and “</a:t>
            </a:r>
            <a:r>
              <a:rPr lang="en-US" sz="280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800" dirty="0" smtClean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-Let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child choose the next animal and model the name several times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800" dirty="0" smtClean="0">
              <a:solidFill>
                <a:srgbClr val="333333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-Kids love to cheer and comment when these toys RACE!</a:t>
            </a:r>
            <a:endParaRPr lang="en-US" sz="2800" dirty="0" smtClean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8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Image result for wind up toys spe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10" y="773509"/>
            <a:ext cx="4674741" cy="3509124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hildren ch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95" y="3865944"/>
            <a:ext cx="4058877" cy="2650355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8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497" y="256311"/>
            <a:ext cx="5355876" cy="636328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5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Bubbles</a:t>
            </a:r>
          </a:p>
          <a:p>
            <a:pPr>
              <a:spcAft>
                <a:spcPts val="800"/>
              </a:spcAft>
            </a:pPr>
            <a:endParaRPr lang="en-US" sz="2450" b="1" dirty="0" smtClean="0"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-Perfect motivators for words like, “</a:t>
            </a:r>
            <a:r>
              <a:rPr lang="en-US" sz="245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</a:t>
            </a:r>
            <a:r>
              <a:rPr lang="en-US" sz="24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,” “</a:t>
            </a:r>
            <a:r>
              <a:rPr lang="en-US" sz="245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bubble</a:t>
            </a:r>
            <a:r>
              <a:rPr lang="en-US" sz="24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,” “</a:t>
            </a:r>
            <a:r>
              <a:rPr lang="en-US" sz="245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blow</a:t>
            </a:r>
            <a:r>
              <a:rPr lang="en-US" sz="24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,” and “</a:t>
            </a:r>
            <a:r>
              <a:rPr lang="en-US" sz="245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24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>
              <a:spcAft>
                <a:spcPts val="800"/>
              </a:spcAft>
            </a:pPr>
            <a:r>
              <a:rPr lang="en-US" sz="24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-Close bottle</a:t>
            </a:r>
            <a:r>
              <a:rPr lang="en-US" sz="245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periodically to  create </a:t>
            </a:r>
            <a:r>
              <a:rPr lang="en-US" sz="24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opportunities for an “open” request</a:t>
            </a:r>
          </a:p>
          <a:p>
            <a:pPr>
              <a:spcAft>
                <a:spcPts val="800"/>
              </a:spcAft>
            </a:pPr>
            <a:r>
              <a:rPr lang="en-US" sz="24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-Ask if they want the bubbles to go “</a:t>
            </a:r>
            <a:r>
              <a:rPr lang="en-US" sz="245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sz="24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or “</a:t>
            </a:r>
            <a:r>
              <a:rPr lang="en-US" sz="245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en-US" sz="24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>
              <a:spcAft>
                <a:spcPts val="800"/>
              </a:spcAft>
            </a:pPr>
            <a:endParaRPr lang="en-US" sz="2450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5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Sing: </a:t>
            </a:r>
            <a:r>
              <a:rPr lang="en-US" sz="24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“There’s a bubble on your </a:t>
            </a:r>
            <a:r>
              <a:rPr lang="en-US" sz="245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  <a:r>
              <a:rPr lang="en-US" sz="24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on your </a:t>
            </a:r>
            <a:r>
              <a:rPr lang="en-US" sz="245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  <a:r>
              <a:rPr lang="en-US" sz="24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…” modeling different body parts </a:t>
            </a:r>
            <a:endParaRPr lang="en-US" sz="2450" dirty="0" smtClean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92" name="Picture 8" descr="Image result for speech therapy bub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96" y="307275"/>
            <a:ext cx="5728854" cy="3795367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Image result for party bub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48" y="3682875"/>
            <a:ext cx="4020149" cy="293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773" y="122194"/>
            <a:ext cx="5175157" cy="6632585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50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500" b="1" dirty="0" smtClean="0"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5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Flap and noise books are great for  “</a:t>
            </a:r>
            <a:r>
              <a:rPr lang="en-US" sz="250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en-US" sz="25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and “</a:t>
            </a:r>
            <a:r>
              <a:rPr lang="en-US" sz="250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25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500" dirty="0" smtClean="0"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5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Board books are nice and durable for little hands 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500" dirty="0" smtClean="0"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5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-Follow your child’s lead as he/she points to pictures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500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5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comments such as, “</a:t>
            </a:r>
            <a:r>
              <a:rPr lang="en-US" sz="250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at doggy</a:t>
            </a:r>
            <a:r>
              <a:rPr lang="en-US" sz="25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 (avoid questions)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500" dirty="0" smtClean="0"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5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 on your stomach, facing your child so they can see your face and mouth</a:t>
            </a:r>
            <a:endParaRPr lang="en-US" sz="25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20" name="Picture 8" descr="Image result for dear zoo flap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70" y="249515"/>
            <a:ext cx="4862584" cy="2868925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reading to your ch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34" y="2638172"/>
            <a:ext cx="3881151" cy="2582863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Image result for dear zo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195" y="3620346"/>
            <a:ext cx="3138499" cy="3000373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7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689" y="208343"/>
            <a:ext cx="5227898" cy="6370975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55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Blocks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550" b="1" dirty="0" smtClean="0"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5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-Rainbow blocks let kids choose colors!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550" dirty="0" smtClean="0"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55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color words, then build “</a:t>
            </a:r>
            <a:r>
              <a:rPr lang="en-US" sz="255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sz="25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and knock “</a:t>
            </a:r>
            <a:r>
              <a:rPr lang="en-US" sz="255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en-US" sz="25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550" dirty="0" smtClean="0"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55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-They love when you say</a:t>
            </a:r>
            <a:r>
              <a:rPr lang="en-US" sz="25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55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boom!</a:t>
            </a:r>
            <a:r>
              <a:rPr lang="en-US" sz="25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or “</a:t>
            </a:r>
            <a:r>
              <a:rPr lang="en-US" sz="2550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55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oh!</a:t>
            </a:r>
            <a:r>
              <a:rPr lang="en-US" sz="25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(great for imitation) 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550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5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5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 cars and </a:t>
            </a:r>
            <a:r>
              <a:rPr lang="en-US" sz="25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planes, then make them loud! “</a:t>
            </a:r>
            <a:r>
              <a:rPr lang="en-US" sz="2550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55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r>
              <a:rPr lang="en-US" sz="25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“</a:t>
            </a:r>
            <a:r>
              <a:rPr lang="en-US" sz="255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beep </a:t>
            </a:r>
            <a:r>
              <a:rPr lang="en-US" sz="2550" b="1" dirty="0" err="1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beep</a:t>
            </a:r>
            <a:r>
              <a:rPr lang="en-US" sz="255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550" dirty="0" smtClean="0">
              <a:solidFill>
                <a:srgbClr val="333333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550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-Blocks are perfect snacks or ice cubes for </a:t>
            </a:r>
            <a:r>
              <a:rPr lang="en-US" sz="2550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pretend play</a:t>
            </a:r>
            <a:endParaRPr lang="en-US" sz="2550" dirty="0">
              <a:solidFill>
                <a:srgbClr val="333333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Image result for blocks speech ther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78" y="208343"/>
            <a:ext cx="5816961" cy="4386957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Image result for block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92" y="3272992"/>
            <a:ext cx="3525172" cy="373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1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 result for question mar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93" y="0"/>
            <a:ext cx="4300678" cy="683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94" y="1168337"/>
            <a:ext cx="11697219" cy="6646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>
                <a:latin typeface="Arial Rounded MT Bold" panose="020F0704030504030204" pitchFamily="34" charset="0"/>
              </a:rPr>
              <a:t>These strategies teach your child how to use communication to get what they want. </a:t>
            </a:r>
          </a:p>
          <a:p>
            <a:pPr marL="0" indent="0" algn="ctr">
              <a:buNone/>
            </a:pPr>
            <a:endParaRPr lang="en-US" sz="3000" dirty="0" smtClean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000" dirty="0" smtClean="0">
                <a:latin typeface="Arial Rounded MT Bold" panose="020F0704030504030204" pitchFamily="34" charset="0"/>
              </a:rPr>
              <a:t>Children begin to enjoy the control they have over their world.</a:t>
            </a:r>
          </a:p>
          <a:p>
            <a:pPr marL="0" indent="0" algn="ctr">
              <a:buNone/>
            </a:pPr>
            <a:endParaRPr lang="en-US" sz="30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000" dirty="0" smtClean="0">
                <a:latin typeface="Arial Rounded MT Bold" panose="020F0704030504030204" pitchFamily="34" charset="0"/>
              </a:rPr>
              <a:t>Eventually, they express ideas and feelings more successfully. </a:t>
            </a:r>
          </a:p>
          <a:p>
            <a:pPr marL="0" indent="0" algn="ctr">
              <a:buNone/>
            </a:pPr>
            <a:endParaRPr lang="en-US" sz="3000" dirty="0" smtClean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000" dirty="0" smtClean="0">
                <a:latin typeface="Arial Rounded MT Bold" panose="020F0704030504030204" pitchFamily="34" charset="0"/>
              </a:rPr>
              <a:t>We will cover ways to support this process at home. </a:t>
            </a:r>
            <a:endParaRPr lang="en-US" sz="3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435050"/>
              </p:ext>
            </p:extLst>
          </p:nvPr>
        </p:nvGraphicFramePr>
        <p:xfrm>
          <a:off x="278781" y="23750"/>
          <a:ext cx="52713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Acrobat Document" r:id="rId3" imgW="3886052" imgH="5029200" progId="AcroExch.Document.DC">
                  <p:embed/>
                </p:oleObj>
              </mc:Choice>
              <mc:Fallback>
                <p:oleObj name="Acrobat Document" r:id="rId3" imgW="3886052" imgH="5029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781" y="23750"/>
                        <a:ext cx="527132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696309" y="12652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0" i="0" dirty="0" smtClean="0">
                <a:solidFill>
                  <a:srgbClr val="222222"/>
                </a:solidFill>
                <a:effectLst/>
                <a:latin typeface="Arial Rounded MT Bold" panose="020F0704030504030204" pitchFamily="34" charset="0"/>
              </a:rPr>
              <a:t>When an adult uses </a:t>
            </a:r>
            <a:r>
              <a:rPr lang="en-US" sz="2400" b="1" i="0" dirty="0" smtClean="0">
                <a:solidFill>
                  <a:srgbClr val="222222"/>
                </a:solidFill>
                <a:effectLst/>
                <a:latin typeface="Arial Rounded MT Bold" panose="020F0704030504030204" pitchFamily="34" charset="0"/>
              </a:rPr>
              <a:t>Parallel Talk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 Rounded MT Bold" panose="020F0704030504030204" pitchFamily="34" charset="0"/>
              </a:rPr>
              <a:t>, she acts as a broadcaster. She watches and describes it to the child, without expecting a response.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8008" y="6103892"/>
            <a:ext cx="5052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https://www.youtube.com/watch?v=jSpkmqaMkWs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18008" y="5272895"/>
            <a:ext cx="5052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Let’s watch a real mom using both!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7197" name="Picture 29" descr="Image result for parallel tal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54" y="1843202"/>
            <a:ext cx="5574146" cy="3135457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618764"/>
              </p:ext>
            </p:extLst>
          </p:nvPr>
        </p:nvGraphicFramePr>
        <p:xfrm>
          <a:off x="306613" y="0"/>
          <a:ext cx="52760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Acrobat Document" r:id="rId3" imgW="3886052" imgH="5029200" progId="AcroExch.Document.DC">
                  <p:embed/>
                </p:oleObj>
              </mc:Choice>
              <mc:Fallback>
                <p:oleObj name="Acrobat Document" r:id="rId3" imgW="3886052" imgH="5029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613" y="0"/>
                        <a:ext cx="527608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27" name="Picture 35" descr="bookcap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50" y="4627547"/>
            <a:ext cx="2702307" cy="1900623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9" name="Picture 37" descr="alldonecap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417" y="4627546"/>
            <a:ext cx="2702307" cy="1900624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55" name="Picture 63" descr="Image result for brown bear brown be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72" y="244049"/>
            <a:ext cx="5600700" cy="4000501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678946"/>
              </p:ext>
            </p:extLst>
          </p:nvPr>
        </p:nvGraphicFramePr>
        <p:xfrm>
          <a:off x="283464" y="0"/>
          <a:ext cx="52760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Acrobat Document" r:id="rId3" imgW="3886052" imgH="5029200" progId="AcroExch.Document.DC">
                  <p:embed/>
                </p:oleObj>
              </mc:Choice>
              <mc:Fallback>
                <p:oleObj name="Acrobat Document" r:id="rId3" imgW="3886052" imgH="5029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464" y="0"/>
                        <a:ext cx="527608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903643" y="6023599"/>
            <a:ext cx="567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https://www.youtube.com/watch?v=XSAxjq_6mQA&amp;t=16s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03643" y="6370606"/>
            <a:ext cx="419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Bubble clip at 3:50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03643" y="5654267"/>
            <a:ext cx="5927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</a:rPr>
              <a:t>Let’s watch a therapist use this with a student: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pic>
        <p:nvPicPr>
          <p:cNvPr id="9238" name="Picture 22" descr="bubblescap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65" y="3436937"/>
            <a:ext cx="2857500" cy="2009776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morecap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87" y="3420076"/>
            <a:ext cx="2857500" cy="2009776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6" descr="Image result for boardmaker bubb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57" name="Picture 41" descr="Image result for bubbles speech thera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87" y="160338"/>
            <a:ext cx="4399032" cy="2934979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5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502835"/>
              </p:ext>
            </p:extLst>
          </p:nvPr>
        </p:nvGraphicFramePr>
        <p:xfrm>
          <a:off x="312234" y="0"/>
          <a:ext cx="5165540" cy="6943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Acrobat Document" r:id="rId3" imgW="3886052" imgH="5029200" progId="AcroExch.Document.DC">
                  <p:embed/>
                </p:oleObj>
              </mc:Choice>
              <mc:Fallback>
                <p:oleObj name="Acrobat Document" r:id="rId3" imgW="3886052" imgH="5029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234" y="0"/>
                        <a:ext cx="5165540" cy="6943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792452" y="6100682"/>
            <a:ext cx="4869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https://www.youtube.com/watch?v=zXLO2dctux8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2452" y="5731350"/>
            <a:ext cx="6318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Let’s watch a super cute kid get exactly what he wants: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0262" name="Picture 22" descr="gocap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324" y="3536908"/>
            <a:ext cx="2857500" cy="2009776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ballcap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61" y="3536908"/>
            <a:ext cx="2857500" cy="2009776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8" name="Picture 38" descr="Image result for speech therapy request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385" y="175915"/>
            <a:ext cx="4786657" cy="2991661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5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9476" y="0"/>
            <a:ext cx="610070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609" y="990509"/>
            <a:ext cx="61506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The +1 Routine for suggests that you add just 1 word to your child’s utterance to expose him to language just above his current level. 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Repeat what your child says and add 1 word. Your child is not expected to repeat your +1 phrase. It is important to vary the type of words you add. This is a great tool to use when your child has initiated communication. They speak first and you just expand their utterance.   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Child: “bird”		Parent: “little bird”</a:t>
            </a:r>
            <a:br>
              <a:rPr lang="en-US" dirty="0" smtClean="0">
                <a:latin typeface="Arial Rounded MT Bold" panose="020F0704030504030204" pitchFamily="34" charset="0"/>
              </a:rPr>
            </a:br>
            <a:r>
              <a:rPr lang="en-US" dirty="0" smtClean="0">
                <a:latin typeface="Arial Rounded MT Bold" panose="020F0704030504030204" pitchFamily="34" charset="0"/>
              </a:rPr>
              <a:t>Child: “me up”		Parent: “pick me up”</a:t>
            </a: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Child: “help” 		Parent: “help me”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245" y="398523"/>
            <a:ext cx="490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Expanding Language &amp; The +1 Routine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268" y="5204701"/>
            <a:ext cx="4235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Types of Combinations </a:t>
            </a:r>
            <a:br>
              <a:rPr lang="en-US" dirty="0" smtClean="0">
                <a:latin typeface="Arial Rounded MT Bold" panose="020F0704030504030204" pitchFamily="34" charset="0"/>
              </a:rPr>
            </a:br>
            <a:r>
              <a:rPr lang="en-US" dirty="0" smtClean="0">
                <a:latin typeface="Arial Rounded MT Bold" panose="020F0704030504030204" pitchFamily="34" charset="0"/>
              </a:rPr>
              <a:t>noun + verb (mama go)</a:t>
            </a: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action + object (kick ball)</a:t>
            </a:r>
            <a:br>
              <a:rPr lang="en-US" dirty="0" smtClean="0">
                <a:latin typeface="Arial Rounded MT Bold" panose="020F0704030504030204" pitchFamily="34" charset="0"/>
              </a:rPr>
            </a:br>
            <a:r>
              <a:rPr lang="en-US" dirty="0" smtClean="0">
                <a:latin typeface="Arial Rounded MT Bold" panose="020F0704030504030204" pitchFamily="34" charset="0"/>
              </a:rPr>
              <a:t>action + location (go bed)</a:t>
            </a: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Possessor + possession (my ball)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157732" y="2903153"/>
            <a:ext cx="6034268" cy="2355067"/>
            <a:chOff x="6590581" y="2530609"/>
            <a:chExt cx="4948687" cy="2075897"/>
          </a:xfrm>
        </p:grpSpPr>
        <p:grpSp>
          <p:nvGrpSpPr>
            <p:cNvPr id="16" name="Group 15"/>
            <p:cNvGrpSpPr/>
            <p:nvPr/>
          </p:nvGrpSpPr>
          <p:grpSpPr>
            <a:xfrm>
              <a:off x="6590581" y="2530609"/>
              <a:ext cx="2182483" cy="2075897"/>
              <a:chOff x="6858000" y="2366707"/>
              <a:chExt cx="2820838" cy="249299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858000" y="2366707"/>
                <a:ext cx="2820838" cy="2492990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125419" y="2460132"/>
                <a:ext cx="21005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Agency FB" panose="020B0503020202020204" pitchFamily="34" charset="0"/>
                    <a:cs typeface="Arial" panose="020B0604020202020204" pitchFamily="34" charset="0"/>
                  </a:rPr>
                  <a:t>Sign for “Stop”</a:t>
                </a:r>
                <a:endParaRPr lang="en-US" b="1" dirty="0"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293" name="Picture 29" descr="Image result for stop sign languag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0663" y="2922889"/>
                <a:ext cx="2597814" cy="18288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9356785" y="2530609"/>
              <a:ext cx="2182483" cy="2075897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563687" y="2608403"/>
              <a:ext cx="1625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Sign for “Help”</a:t>
              </a:r>
              <a:endParaRPr lang="en-US" b="1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95" name="Picture 31" descr="Image result for help sign langu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2582" y="3109469"/>
              <a:ext cx="2030887" cy="1365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39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5161" y="3051085"/>
            <a:ext cx="11619781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8900" dirty="0" smtClean="0">
                <a:latin typeface="Arial Rounded MT Bold" panose="020F0704030504030204" pitchFamily="34" charset="0"/>
              </a:rPr>
              <a:t>What’s in my bag?</a:t>
            </a:r>
            <a:r>
              <a:rPr lang="en-US" sz="8900" dirty="0" smtClean="0"/>
              <a:t/>
            </a:r>
            <a:br>
              <a:rPr lang="en-US" sz="8900" dirty="0" smtClean="0"/>
            </a:br>
            <a:r>
              <a:rPr lang="en-US" sz="8900" dirty="0"/>
              <a:t/>
            </a:r>
            <a:br>
              <a:rPr lang="en-US" sz="89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482" name="Picture 2" descr="Image result for tote bag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9521" cy="705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6739" y="345192"/>
            <a:ext cx="5428528" cy="612475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Cars and Tracks</a:t>
            </a:r>
          </a:p>
          <a:p>
            <a:pPr fontAlgn="base"/>
            <a:endParaRPr lang="en-US" sz="2800" b="1" dirty="0" smtClean="0">
              <a:solidFill>
                <a:srgbClr val="333333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Develops joint attention and turn-taking skills</a:t>
            </a:r>
          </a:p>
          <a:p>
            <a:pPr fontAlgn="base"/>
            <a:endParaRPr lang="en-US" sz="2800" dirty="0" smtClean="0">
              <a:solidFill>
                <a:srgbClr val="333333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Builds performative words 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"ready, steady........</a:t>
            </a:r>
            <a:r>
              <a:rPr lang="en-US" sz="280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and sounds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vrroom</a:t>
            </a:r>
            <a:r>
              <a:rPr lang="en-US" sz="280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beep beep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fontAlgn="base"/>
            <a:endParaRPr lang="en-US" sz="2800" dirty="0" smtClean="0">
              <a:solidFill>
                <a:srgbClr val="333333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 smtClean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 a bus to this, /b/ is an early sound</a:t>
            </a:r>
            <a:endParaRPr lang="en-US" sz="2800" dirty="0">
              <a:solidFill>
                <a:srgbClr val="333333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endParaRPr lang="en-US" sz="2800" dirty="0" smtClean="0">
              <a:solidFill>
                <a:srgbClr val="333333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-Later on, they can request specific cars </a:t>
            </a:r>
          </a:p>
        </p:txBody>
      </p:sp>
      <p:pic>
        <p:nvPicPr>
          <p:cNvPr id="2056" name="Picture 8" descr="Image result for toy car tr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53" y="345192"/>
            <a:ext cx="4208081" cy="2764878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o ball c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364" y="3333509"/>
            <a:ext cx="3282105" cy="3282105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eft Arrow 12"/>
          <p:cNvSpPr/>
          <p:nvPr/>
        </p:nvSpPr>
        <p:spPr>
          <a:xfrm>
            <a:off x="9168394" y="3536803"/>
            <a:ext cx="2939970" cy="2652078"/>
          </a:xfrm>
          <a:prstGeom prst="leftArrow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4" name="Picture 16" descr="https://botw-pd.s3.amazonaws.com/styles/logo-thumbnail/s3/122016/untitled-1_234.jpg?itok=M7cXVBU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663" y="4305782"/>
            <a:ext cx="1952834" cy="115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9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21717</TotalTime>
  <Words>475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Agency FB</vt:lpstr>
      <vt:lpstr>Arial</vt:lpstr>
      <vt:lpstr>Arial Rounded MT Bold</vt:lpstr>
      <vt:lpstr>Calibri</vt:lpstr>
      <vt:lpstr>Calibri Light</vt:lpstr>
      <vt:lpstr>Georgia</vt:lpstr>
      <vt:lpstr>Times New Roman</vt:lpstr>
      <vt:lpstr>Office Theme</vt:lpstr>
      <vt:lpstr>Adobe Acrobat Document</vt:lpstr>
      <vt:lpstr>Speech Strategies for Parents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What’s in my bag?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Temptation</dc:title>
  <dc:creator>Givens, Jordan</dc:creator>
  <cp:lastModifiedBy>Givens, Jordan</cp:lastModifiedBy>
  <cp:revision>73</cp:revision>
  <cp:lastPrinted>2018-01-31T14:12:13Z</cp:lastPrinted>
  <dcterms:created xsi:type="dcterms:W3CDTF">2018-01-28T15:31:00Z</dcterms:created>
  <dcterms:modified xsi:type="dcterms:W3CDTF">2018-02-12T17:28:03Z</dcterms:modified>
</cp:coreProperties>
</file>